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7" r:id="rId2"/>
  </p:sldMasterIdLst>
  <p:notesMasterIdLst>
    <p:notesMasterId r:id="rId12"/>
  </p:notesMasterIdLst>
  <p:sldIdLst>
    <p:sldId id="257" r:id="rId3"/>
    <p:sldId id="256" r:id="rId4"/>
    <p:sldId id="258" r:id="rId5"/>
    <p:sldId id="259" r:id="rId6"/>
    <p:sldId id="260" r:id="rId7"/>
    <p:sldId id="261" r:id="rId8"/>
    <p:sldId id="262" r:id="rId9"/>
    <p:sldId id="265" r:id="rId10"/>
    <p:sldId id="271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CCFF"/>
    <a:srgbClr val="FF6699"/>
    <a:srgbClr val="71EF8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461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D10148-8033-4F7B-A11C-205196FF4E12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41183C-C8BD-4183-8624-81AB009CDF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7593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- </a:t>
            </a:r>
            <a:r>
              <a:rPr lang="en-US" dirty="0" err="1" smtClean="0"/>
              <a:t>Chữ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màu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đen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được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ghi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vào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đề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cương</a:t>
            </a:r>
            <a:endParaRPr lang="en-US" dirty="0" smtClean="0"/>
          </a:p>
          <a:p>
            <a:r>
              <a:rPr lang="en-US" dirty="0" smtClean="0"/>
              <a:t>- H/s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ghi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thêm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quá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trình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biến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đổi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trạng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thái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41183C-C8BD-4183-8624-81AB009CDF2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5880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522E4-6591-439A-ABBE-1B49E8417330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0EA78-5F9A-4505-8795-BABEE77005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417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522E4-6591-439A-ABBE-1B49E8417330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0EA78-5F9A-4505-8795-BABEE77005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089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522E4-6591-439A-ABBE-1B49E8417330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0EA78-5F9A-4505-8795-BABEE77005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0227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522E4-6591-439A-ABBE-1B49E8417330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C3A0EA78-5F9A-4505-8795-BABEE77005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0208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522E4-6591-439A-ABBE-1B49E8417330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0EA78-5F9A-4505-8795-BABEE77005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9463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522E4-6591-439A-ABBE-1B49E8417330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3A0EA78-5F9A-4505-8795-BABEE77005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636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522E4-6591-439A-ABBE-1B49E8417330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3A0EA78-5F9A-4505-8795-BABEE77005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7638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522E4-6591-439A-ABBE-1B49E8417330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3A0EA78-5F9A-4505-8795-BABEE77005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7450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522E4-6591-439A-ABBE-1B49E8417330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0EA78-5F9A-4505-8795-BABEE77005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79271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522E4-6591-439A-ABBE-1B49E8417330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0EA78-5F9A-4505-8795-BABEE77005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62632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522E4-6591-439A-ABBE-1B49E8417330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0EA78-5F9A-4505-8795-BABEE77005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545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522E4-6591-439A-ABBE-1B49E8417330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0EA78-5F9A-4505-8795-BABEE77005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57285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522E4-6591-439A-ABBE-1B49E8417330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3A0EA78-5F9A-4505-8795-BABEE77005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3124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522E4-6591-439A-ABBE-1B49E8417330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3A0EA78-5F9A-4505-8795-BABEE77005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9167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522E4-6591-439A-ABBE-1B49E8417330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3A0EA78-5F9A-4505-8795-BABEE770054A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1441929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522E4-6591-439A-ABBE-1B49E8417330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3A0EA78-5F9A-4505-8795-BABEE77005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8017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522E4-6591-439A-ABBE-1B49E8417330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3A0EA78-5F9A-4505-8795-BABEE770054A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8335225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522E4-6591-439A-ABBE-1B49E8417330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3A0EA78-5F9A-4505-8795-BABEE77005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48498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522E4-6591-439A-ABBE-1B49E8417330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0EA78-5F9A-4505-8795-BABEE77005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42941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522E4-6591-439A-ABBE-1B49E8417330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0EA78-5F9A-4505-8795-BABEE77005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94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522E4-6591-439A-ABBE-1B49E8417330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0EA78-5F9A-4505-8795-BABEE77005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034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522E4-6591-439A-ABBE-1B49E8417330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0EA78-5F9A-4505-8795-BABEE77005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215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522E4-6591-439A-ABBE-1B49E8417330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0EA78-5F9A-4505-8795-BABEE77005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785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522E4-6591-439A-ABBE-1B49E8417330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0EA78-5F9A-4505-8795-BABEE77005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687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522E4-6591-439A-ABBE-1B49E8417330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0EA78-5F9A-4505-8795-BABEE77005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795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522E4-6591-439A-ABBE-1B49E8417330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0EA78-5F9A-4505-8795-BABEE77005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380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522E4-6591-439A-ABBE-1B49E8417330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0EA78-5F9A-4505-8795-BABEE77005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977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E522E4-6591-439A-ABBE-1B49E8417330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A0EA78-5F9A-4505-8795-BABEE77005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223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E522E4-6591-439A-ABBE-1B49E8417330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3A0EA78-5F9A-4505-8795-BABEE77005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32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6441" y="440469"/>
            <a:ext cx="5562600" cy="11339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THPT LONG TRƯỜNG</a:t>
            </a:r>
          </a:p>
          <a:p>
            <a:pPr algn="ctr">
              <a:lnSpc>
                <a:spcPct val="150000"/>
              </a:lnSpc>
            </a:pPr>
            <a:r>
              <a:rPr lang="en-US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 VẬT LÍ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98141" y="2257170"/>
            <a:ext cx="9974734" cy="1384995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CHUYÊN ĐỀ: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QUÁ TRÌNH ĐẲNG NHIỆT. ĐỊNH LUẬT BÔI-LƠ- MA-RI-ỐT</a:t>
            </a:r>
          </a:p>
        </p:txBody>
      </p:sp>
    </p:spTree>
    <p:extLst>
      <p:ext uri="{BB962C8B-B14F-4D97-AF65-F5344CB8AC3E}">
        <p14:creationId xmlns:p14="http://schemas.microsoft.com/office/powerpoint/2010/main" val="46703749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319849" y="669313"/>
            <a:ext cx="5123935" cy="89255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QUÁ TRÌNH ĐẲNG NHIỆT</a:t>
            </a:r>
          </a:p>
          <a:p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ĐỊNH LUẬT BÔI-LƠ 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MA-RI-ỐT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81666" y="792423"/>
            <a:ext cx="1738183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29:</a:t>
            </a:r>
            <a:endParaRPr lang="en-US" sz="36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98458" y="2436883"/>
            <a:ext cx="9274267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TRẠNG THÁI VÀ QUÁ TRÌNH BIẾN ĐỔI TRẠNG THÁI</a:t>
            </a:r>
            <a:endParaRPr lang="en-US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20347" y="2961246"/>
            <a:ext cx="5236518" cy="52322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QUÁ TRÌNH ĐẲNG NHIỆT</a:t>
            </a:r>
            <a:endParaRPr lang="en-US" sz="28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20347" y="3508731"/>
            <a:ext cx="5980542" cy="523220"/>
          </a:xfrm>
          <a:prstGeom prst="rect">
            <a:avLst/>
          </a:prstGeom>
          <a:solidFill>
            <a:srgbClr val="71EF89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ĐỊNH LUẬT BÔI-LƠ - MA-RI-ỐT</a:t>
            </a:r>
            <a:endParaRPr lang="en-US" sz="28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20346" y="4047789"/>
            <a:ext cx="4337479" cy="523220"/>
          </a:xfrm>
          <a:prstGeom prst="rect">
            <a:avLst/>
          </a:prstGeom>
          <a:solidFill>
            <a:srgbClr val="FFCCFF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ĐƯỜNG ĐẲNG NHIỆT</a:t>
            </a:r>
            <a:endParaRPr lang="en-US" sz="28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6907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9" grpId="0" animBg="1"/>
      <p:bldP spid="10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85752" y="207994"/>
            <a:ext cx="5123935" cy="89255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QUÁ TRÌNH ĐẲNG NHIỆT</a:t>
            </a:r>
          </a:p>
          <a:p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ĐỊNH LUẬT BÔI-LƠ 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MA-RI-ỐT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47569" y="331104"/>
            <a:ext cx="1738183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29:</a:t>
            </a:r>
            <a:endParaRPr lang="en-US" sz="36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50921" y="1390821"/>
            <a:ext cx="84948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TRẠNG THÁI VÀ QUÁ TRÌNH BIẾN ĐỔI TRẠNG THÁI :</a:t>
            </a:r>
            <a:endParaRPr lang="en-US" sz="2400" b="1" u="sng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10009" y="3169156"/>
            <a:ext cx="2582836" cy="830997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trạng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thái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bởi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" name="Straight Arrow Connector 9"/>
          <p:cNvCxnSpPr>
            <a:stCxn id="8" idx="3"/>
            <a:endCxn id="17" idx="1"/>
          </p:cNvCxnSpPr>
          <p:nvPr/>
        </p:nvCxnSpPr>
        <p:spPr>
          <a:xfrm flipV="1">
            <a:off x="3492845" y="2729074"/>
            <a:ext cx="1062680" cy="85558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8" idx="3"/>
            <a:endCxn id="18" idx="1"/>
          </p:cNvCxnSpPr>
          <p:nvPr/>
        </p:nvCxnSpPr>
        <p:spPr>
          <a:xfrm flipV="1">
            <a:off x="3492845" y="3567744"/>
            <a:ext cx="1095632" cy="1691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8" idx="3"/>
            <a:endCxn id="16" idx="1"/>
          </p:cNvCxnSpPr>
          <p:nvPr/>
        </p:nvCxnSpPr>
        <p:spPr>
          <a:xfrm>
            <a:off x="3492845" y="3584655"/>
            <a:ext cx="869182" cy="80526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362027" y="4189869"/>
            <a:ext cx="2483616" cy="40011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Nhiệt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tuyệt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(T)</a:t>
            </a: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555525" y="2529019"/>
            <a:ext cx="2191264" cy="40011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(V)</a:t>
            </a: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588477" y="3367689"/>
            <a:ext cx="2191264" cy="40011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Áp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suất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(p)</a:t>
            </a: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4" name="Elbow Connector 23"/>
          <p:cNvCxnSpPr>
            <a:stCxn id="17" idx="3"/>
          </p:cNvCxnSpPr>
          <p:nvPr/>
        </p:nvCxnSpPr>
        <p:spPr>
          <a:xfrm flipV="1">
            <a:off x="6746789" y="2432463"/>
            <a:ext cx="448962" cy="296611"/>
          </a:xfrm>
          <a:prstGeom prst="bentConnector3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6" name="Elbow Connector 25"/>
          <p:cNvCxnSpPr/>
          <p:nvPr/>
        </p:nvCxnSpPr>
        <p:spPr>
          <a:xfrm flipV="1">
            <a:off x="6779741" y="3258163"/>
            <a:ext cx="416010" cy="274428"/>
          </a:xfrm>
          <a:prstGeom prst="bentConnector3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8" name="Elbow Connector 27"/>
          <p:cNvCxnSpPr>
            <a:stCxn id="16" idx="3"/>
          </p:cNvCxnSpPr>
          <p:nvPr/>
        </p:nvCxnSpPr>
        <p:spPr>
          <a:xfrm flipV="1">
            <a:off x="6845643" y="4077070"/>
            <a:ext cx="350108" cy="312854"/>
          </a:xfrm>
          <a:prstGeom prst="bentConnector3">
            <a:avLst>
              <a:gd name="adj1" fmla="val 50000"/>
            </a:avLst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7195750" y="3073497"/>
            <a:ext cx="2640227" cy="40011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tm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</a:t>
            </a:r>
            <a:r>
              <a:rPr lang="en-US" sz="2000" baseline="-25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, mmHg, N/m</a:t>
            </a:r>
            <a:r>
              <a:rPr lang="en-US" sz="2000" baseline="30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195751" y="2228106"/>
            <a:ext cx="2640226" cy="40011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Lít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(l), cm</a:t>
            </a:r>
            <a:r>
              <a:rPr lang="en-US" sz="2000" baseline="30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m</a:t>
            </a:r>
            <a:r>
              <a:rPr lang="en-US" sz="2000" baseline="30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195751" y="3872639"/>
            <a:ext cx="2640226" cy="40011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Ken vin (K)</a:t>
            </a: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9" name="Elbow Connector 48"/>
          <p:cNvCxnSpPr>
            <a:stCxn id="16" idx="3"/>
          </p:cNvCxnSpPr>
          <p:nvPr/>
        </p:nvCxnSpPr>
        <p:spPr>
          <a:xfrm>
            <a:off x="6845643" y="4389924"/>
            <a:ext cx="350107" cy="312855"/>
          </a:xfrm>
          <a:prstGeom prst="bentConnector3">
            <a:avLst>
              <a:gd name="adj1" fmla="val 50000"/>
            </a:avLst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7195751" y="4492482"/>
            <a:ext cx="2640226" cy="40011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(K) = 273 + t(</a:t>
            </a:r>
            <a:r>
              <a:rPr lang="en-US" sz="2000" baseline="30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434593" y="4959947"/>
            <a:ext cx="106597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Quá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trạng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thái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quá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quá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trạng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thái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sang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trạng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thái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2125362" y="5834726"/>
            <a:ext cx="1565189" cy="70788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Trạng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thái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</a:p>
          <a:p>
            <a:pPr algn="ctr"/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000" baseline="-25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V</a:t>
            </a:r>
            <a:r>
              <a:rPr lang="en-US" sz="2000" baseline="-25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</a:t>
            </a:r>
            <a:r>
              <a:rPr lang="en-US" sz="2000" baseline="-25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1" name="Straight Arrow Connector 60"/>
          <p:cNvCxnSpPr>
            <a:stCxn id="59" idx="3"/>
          </p:cNvCxnSpPr>
          <p:nvPr/>
        </p:nvCxnSpPr>
        <p:spPr>
          <a:xfrm flipV="1">
            <a:off x="3690551" y="6180715"/>
            <a:ext cx="1507525" cy="795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5214552" y="5834726"/>
            <a:ext cx="1565189" cy="70788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Trạng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thái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</a:p>
          <a:p>
            <a:pPr algn="ctr"/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000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V</a:t>
            </a:r>
            <a:r>
              <a:rPr lang="en-US" sz="2000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</a:t>
            </a:r>
            <a:r>
              <a:rPr lang="en-US" sz="2000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3698790" y="5850115"/>
            <a:ext cx="15075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QT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TT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1841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16" grpId="0" animBg="1"/>
      <p:bldP spid="17" grpId="0" animBg="1"/>
      <p:bldP spid="18" grpId="0" animBg="1"/>
      <p:bldP spid="32" grpId="0" animBg="1"/>
      <p:bldP spid="33" grpId="0" animBg="1"/>
      <p:bldP spid="34" grpId="0" animBg="1"/>
      <p:bldP spid="56" grpId="0" animBg="1"/>
      <p:bldP spid="58" grpId="0"/>
      <p:bldP spid="59" grpId="0" animBg="1"/>
      <p:bldP spid="65" grpId="0" animBg="1"/>
      <p:bldP spid="6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85752" y="207994"/>
            <a:ext cx="5123935" cy="89255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QUÁ TRÌNH ĐẲNG NHIỆT</a:t>
            </a:r>
          </a:p>
          <a:p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ĐỊNH LUẬT BÔI-LƠ 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MA-RI-ỐT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47569" y="331104"/>
            <a:ext cx="1738183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29:</a:t>
            </a:r>
            <a:endParaRPr lang="en-US" sz="36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50921" y="1390821"/>
            <a:ext cx="84948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TRẠNG THÁI VÀ QUÁ TRÌNH BIẾN ĐỔI TRẠNG THÁI :</a:t>
            </a:r>
            <a:endParaRPr lang="en-US" sz="2400" b="1" u="sng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87395" y="1960605"/>
            <a:ext cx="95311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Đẳng</a:t>
            </a: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quá</a:t>
            </a: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quá</a:t>
            </a: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thay</a:t>
            </a: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74545" y="3115505"/>
            <a:ext cx="3188043" cy="70788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r>
              <a:rPr lang="en-US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trạng</a:t>
            </a:r>
            <a:r>
              <a:rPr lang="en-US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thái</a:t>
            </a:r>
            <a:r>
              <a:rPr lang="en-US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20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đẳng</a:t>
            </a:r>
            <a:r>
              <a:rPr lang="en-US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quá</a:t>
            </a:r>
            <a:r>
              <a:rPr lang="en-US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endParaRPr lang="en-US" sz="20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" name="Straight Arrow Connector 9"/>
          <p:cNvCxnSpPr>
            <a:endCxn id="19" idx="0"/>
          </p:cNvCxnSpPr>
          <p:nvPr/>
        </p:nvCxnSpPr>
        <p:spPr>
          <a:xfrm flipH="1">
            <a:off x="2512544" y="3856032"/>
            <a:ext cx="2368377" cy="9064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4868567" y="3856032"/>
            <a:ext cx="12354" cy="8979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4880921" y="3868517"/>
            <a:ext cx="2145958" cy="8690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313939" y="4762507"/>
            <a:ext cx="2397209" cy="70788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= </a:t>
            </a:r>
            <a:r>
              <a:rPr lang="en-US" sz="20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const</a:t>
            </a:r>
            <a:endParaRPr lang="en-US" sz="20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0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Quá</a:t>
            </a:r>
            <a:r>
              <a:rPr lang="en-US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đẳng</a:t>
            </a:r>
            <a:r>
              <a:rPr lang="en-US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nhiệt</a:t>
            </a:r>
            <a:endParaRPr lang="en-US" sz="20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789405" y="4762507"/>
            <a:ext cx="2199504" cy="70788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= </a:t>
            </a:r>
            <a:r>
              <a:rPr lang="en-US" sz="20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const</a:t>
            </a:r>
            <a:endParaRPr lang="en-US" sz="20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0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Quá</a:t>
            </a:r>
            <a:r>
              <a:rPr lang="en-US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đẳng</a:t>
            </a:r>
            <a:r>
              <a:rPr lang="en-US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endParaRPr lang="en-US" sz="20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067166" y="4741897"/>
            <a:ext cx="2055342" cy="70788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= </a:t>
            </a:r>
            <a:r>
              <a:rPr lang="en-US" sz="20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const</a:t>
            </a:r>
            <a:endParaRPr lang="en-US" sz="20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0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Quá</a:t>
            </a:r>
            <a:r>
              <a:rPr lang="en-US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đẳng</a:t>
            </a:r>
            <a:r>
              <a:rPr lang="en-US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áp</a:t>
            </a:r>
            <a:endParaRPr lang="en-US" sz="20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1060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19" grpId="0" animBg="1"/>
      <p:bldP spid="20" grpId="0" animBg="1"/>
      <p:bldP spid="2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47569" y="331104"/>
            <a:ext cx="1738183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29:</a:t>
            </a:r>
            <a:endParaRPr lang="en-US" sz="36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385752" y="207994"/>
            <a:ext cx="5123935" cy="89255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QUÁ TRÌNH ĐẲNG NHIỆT</a:t>
            </a:r>
          </a:p>
          <a:p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ĐỊNH LUẬT BÔI-LƠ 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MA-RI-ỐT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34865" y="1640672"/>
            <a:ext cx="34022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sz="2400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Qúa</a:t>
            </a:r>
            <a:r>
              <a:rPr lang="en-US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đẳng</a:t>
            </a:r>
            <a:r>
              <a:rPr lang="en-US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nhiệt</a:t>
            </a:r>
            <a:r>
              <a:rPr lang="en-US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84421" y="2250884"/>
            <a:ext cx="99265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Quá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trạng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thái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nhiệt</a:t>
            </a:r>
            <a:r>
              <a:rPr lang="en-US" sz="24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4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giữ</a:t>
            </a:r>
            <a:r>
              <a:rPr lang="en-US" sz="24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4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quá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đẳng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nhiệt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52367" y="3388087"/>
            <a:ext cx="1565189" cy="70788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Trạng</a:t>
            </a:r>
            <a:r>
              <a:rPr lang="en-US" sz="20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thái</a:t>
            </a:r>
            <a:r>
              <a:rPr lang="en-US" sz="20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</a:p>
          <a:p>
            <a:pPr algn="ctr"/>
            <a:r>
              <a:rPr lang="en-US" sz="2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000" baseline="-250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0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V</a:t>
            </a:r>
            <a:r>
              <a:rPr lang="en-US" sz="2000" baseline="-250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0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000" baseline="-25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69924" y="3388033"/>
            <a:ext cx="1565189" cy="70788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Trạng</a:t>
            </a:r>
            <a:r>
              <a:rPr lang="en-US" sz="20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thái</a:t>
            </a:r>
            <a:r>
              <a:rPr lang="en-US" sz="20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</a:p>
          <a:p>
            <a:pPr algn="ctr"/>
            <a:r>
              <a:rPr lang="en-US" sz="20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000" baseline="-25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0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V</a:t>
            </a:r>
            <a:r>
              <a:rPr lang="en-US" sz="2000" baseline="-25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0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000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3517556" y="3742030"/>
            <a:ext cx="1952368" cy="795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443415" y="3411430"/>
            <a:ext cx="21006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</a:t>
            </a:r>
            <a:r>
              <a:rPr lang="en-US" sz="1600" baseline="-25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T</a:t>
            </a:r>
            <a:r>
              <a:rPr lang="en-US" sz="1600" baseline="-25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T = </a:t>
            </a:r>
            <a:r>
              <a:rPr lang="en-US" sz="1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hằng</a:t>
            </a:r>
            <a:r>
              <a:rPr lang="en-US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endParaRPr lang="en-US"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62275" y="1185943"/>
            <a:ext cx="42906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2 ) </a:t>
            </a:r>
            <a:r>
              <a:rPr lang="en-US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 LUẬT BÔI-LƠ – MA-RI-ỐT :</a:t>
            </a:r>
            <a:endParaRPr lang="en-US" b="1" u="sng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8987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 animBg="1"/>
      <p:bldP spid="9" grpId="0" animBg="1"/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47569" y="166344"/>
            <a:ext cx="1738183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29:</a:t>
            </a:r>
            <a:endParaRPr lang="en-US" sz="36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385752" y="43234"/>
            <a:ext cx="5123935" cy="89255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QUÁ TRÌNH ĐẲNG NHIỆT</a:t>
            </a:r>
          </a:p>
          <a:p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ĐỊNH LUẬT BÔI-LƠ 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MA-RI-ỐT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392196" y="1044849"/>
            <a:ext cx="41189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2 ) </a:t>
            </a:r>
            <a:r>
              <a:rPr lang="en-US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 LUẬT BÔI-LƠ – MA-RI-ỐT</a:t>
            </a:r>
            <a:endParaRPr lang="en-US" b="1" u="sng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56918" y="2089411"/>
            <a:ext cx="46593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SGK:</a:t>
            </a:r>
            <a:endParaRPr lang="en-US" sz="20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7242701" y="1967750"/>
                <a:ext cx="3163330" cy="6158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dirty="0" err="1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Nếu</a:t>
                </a:r>
                <a:r>
                  <a:rPr lang="en-US" sz="20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p</a:t>
                </a:r>
                <a14:m>
                  <m:oMath xmlns:m="http://schemas.openxmlformats.org/officeDocument/2006/math">
                    <m:r>
                      <a:rPr lang="en-US" sz="2000" i="1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~</m:t>
                    </m:r>
                  </m:oMath>
                </a14:m>
                <a:r>
                  <a:rPr lang="en-US" sz="20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dirty="0" smtClean="0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b="0" i="0" dirty="0" smtClean="0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2400" b="0" i="0" dirty="0" smtClean="0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V</m:t>
                        </m:r>
                        <m:r>
                          <a:rPr lang="en-US" sz="2400" b="0" i="0" dirty="0" smtClean="0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en-US" sz="20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thì </a:t>
                </a:r>
                <a:r>
                  <a:rPr lang="en-US" sz="2000" dirty="0" err="1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pV</a:t>
                </a:r>
                <a:r>
                  <a:rPr lang="en-US" sz="20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:r>
                  <a:rPr lang="en-US" sz="2000" dirty="0" err="1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hằng</a:t>
                </a:r>
                <a:r>
                  <a:rPr lang="en-US" sz="2000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dirty="0" err="1" smtClean="0">
                    <a:solidFill>
                      <a:schemeClr val="accent5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endParaRPr lang="en-US" sz="2000" dirty="0">
                  <a:solidFill>
                    <a:schemeClr val="accent5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42701" y="1967750"/>
                <a:ext cx="3163330" cy="615874"/>
              </a:xfrm>
              <a:prstGeom prst="rect">
                <a:avLst/>
              </a:prstGeom>
              <a:blipFill rotWithShape="0">
                <a:blip r:embed="rId2"/>
                <a:stretch>
                  <a:fillRect b="-19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1266565" y="1980033"/>
            <a:ext cx="22489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 </a:t>
            </a:r>
            <a:r>
              <a:rPr lang="en-US" sz="2400" u="sng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</a:t>
            </a:r>
            <a:r>
              <a:rPr lang="en-US" sz="2400" u="sng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u="sng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n-US" sz="2400" u="sng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 .</a:t>
            </a:r>
            <a:endParaRPr lang="en-US" sz="2400" u="sng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266565" y="2430756"/>
            <a:ext cx="40612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)</a:t>
            </a:r>
            <a:r>
              <a:rPr lang="en-US" sz="2400" u="sng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400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u="sng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luật</a:t>
            </a:r>
            <a:r>
              <a:rPr lang="en-US" sz="2400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u="sng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Bôi-lơ</a:t>
            </a:r>
            <a:r>
              <a:rPr lang="en-US" sz="2400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Ma-</a:t>
            </a:r>
            <a:r>
              <a:rPr lang="en-US" sz="2400" u="sng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</a:t>
            </a:r>
            <a:r>
              <a:rPr lang="en-US" sz="2400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400" u="sng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ốt</a:t>
            </a:r>
            <a:r>
              <a:rPr lang="en-US" sz="2400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u="sng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77238" y="2823038"/>
            <a:ext cx="109438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quá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đẳng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nhiệt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áp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suất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tỉ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lệ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nghịch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nhiệt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tuyệt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3103127" y="3653466"/>
                <a:ext cx="2944781" cy="58048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~</m:t>
                    </m:r>
                  </m:oMath>
                </a14:m>
                <a:r>
                  <a:rPr lang="en-US" sz="2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2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200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2200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V</m:t>
                        </m:r>
                        <m:r>
                          <a:rPr lang="en-US" sz="2200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en-US" sz="2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hay </a:t>
                </a:r>
                <a:r>
                  <a:rPr lang="en-US" sz="22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pV</a:t>
                </a:r>
                <a:r>
                  <a:rPr lang="en-US" sz="2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:r>
                  <a:rPr lang="en-US" sz="22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hằng</a:t>
                </a:r>
                <a:r>
                  <a:rPr lang="en-US" sz="2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2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endParaRPr lang="en-US" sz="22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03127" y="3653466"/>
                <a:ext cx="2944781" cy="580480"/>
              </a:xfrm>
              <a:prstGeom prst="rect">
                <a:avLst/>
              </a:prstGeom>
              <a:blipFill rotWithShape="0">
                <a:blip r:embed="rId3"/>
                <a:stretch>
                  <a:fillRect l="-2692" b="-6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1724823" y="3727582"/>
            <a:ext cx="14518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endParaRPr lang="en-US" sz="20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171789" y="3712869"/>
            <a:ext cx="2243163" cy="40011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Hay : 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000" baseline="-25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2000" baseline="-25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p</a:t>
            </a:r>
            <a:r>
              <a:rPr lang="en-US" sz="2000" baseline="-25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2000" baseline="-25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326292" y="4360238"/>
            <a:ext cx="11532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311548" y="4305481"/>
            <a:ext cx="858382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Dưới áp suất 10000N/m</a:t>
            </a:r>
            <a:r>
              <a:rPr lang="en-US" sz="20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một lượng khí có thể tích là 10ℓ. Tính thể tích của khí đó dưới áp suất 50000N/m</a:t>
            </a:r>
            <a:r>
              <a:rPr lang="en-US" sz="20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266565" y="5242815"/>
            <a:ext cx="189470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Trạng</a:t>
            </a: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thái</a:t>
            </a: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</a:t>
            </a:r>
          </a:p>
          <a:p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000" baseline="-25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10000N/m</a:t>
            </a:r>
            <a:r>
              <a:rPr lang="en-US" sz="2000" baseline="30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20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2000" baseline="-25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10 lít</a:t>
            </a:r>
            <a:endParaRPr lang="en-US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356918" y="5200133"/>
            <a:ext cx="189470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Trạng</a:t>
            </a: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thái</a:t>
            </a: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2:</a:t>
            </a:r>
          </a:p>
          <a:p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000" baseline="-25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0000N/m</a:t>
            </a:r>
            <a:r>
              <a:rPr lang="en-US" sz="2000" baseline="30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20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2000" baseline="-25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? lít</a:t>
            </a:r>
            <a:endParaRPr lang="en-US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746790" y="5524734"/>
            <a:ext cx="3336324" cy="1015663"/>
          </a:xfrm>
          <a:prstGeom prst="rect">
            <a:avLst/>
          </a:prstGeo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000" baseline="-25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2000" baseline="-25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p</a:t>
            </a:r>
            <a:r>
              <a:rPr lang="en-US" sz="2000" baseline="-25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2000" baseline="-25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10000.10 = 50000.V</a:t>
            </a:r>
            <a:r>
              <a:rPr lang="en-US" sz="2000" baseline="-25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 V</a:t>
            </a:r>
            <a:r>
              <a:rPr lang="en-US" sz="2000" baseline="-25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2 lít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642920" y="5134231"/>
            <a:ext cx="42589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Áp</a:t>
            </a: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luật</a:t>
            </a: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Bôi-lơ</a:t>
            </a: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Ma-</a:t>
            </a:r>
            <a:r>
              <a:rPr lang="en-US" sz="2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</a:t>
            </a: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ốt</a:t>
            </a: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>
            <a:off x="3169506" y="5359483"/>
            <a:ext cx="0" cy="81312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326292" y="1507207"/>
            <a:ext cx="34022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sz="2400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Qúa</a:t>
            </a:r>
            <a:r>
              <a:rPr lang="en-US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đẳng</a:t>
            </a:r>
            <a:r>
              <a:rPr lang="en-US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nhiệt</a:t>
            </a:r>
            <a:r>
              <a:rPr lang="en-US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782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10" grpId="0"/>
      <p:bldP spid="11" grpId="0"/>
      <p:bldP spid="12" grpId="0"/>
      <p:bldP spid="13" grpId="0"/>
      <p:bldP spid="14" grpId="0"/>
      <p:bldP spid="15" grpId="0" animBg="1"/>
      <p:bldP spid="16" grpId="0"/>
      <p:bldP spid="17" grpId="0"/>
      <p:bldP spid="18" grpId="0"/>
      <p:bldP spid="19" grpId="0"/>
      <p:bldP spid="20" grpId="0" animBg="1"/>
      <p:bldP spid="21" grpId="0"/>
      <p:bldP spid="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47569" y="331104"/>
            <a:ext cx="1738183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29:</a:t>
            </a:r>
            <a:endParaRPr lang="en-US" sz="36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385752" y="207994"/>
            <a:ext cx="5123935" cy="89255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QUÁ TRÌNH ĐẲNG NHIỆT</a:t>
            </a:r>
          </a:p>
          <a:p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ĐỊNH LUẬT BÔI-LƠ 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MA-RI-ỐT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45059" y="1721708"/>
            <a:ext cx="35152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) </a:t>
            </a:r>
            <a:r>
              <a:rPr lang="en-US" sz="2400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đẳng</a:t>
            </a:r>
            <a:r>
              <a:rPr lang="en-US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nhiệt</a:t>
            </a:r>
            <a:r>
              <a:rPr lang="en-US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  <a:endParaRPr lang="en-US" sz="2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flipH="1" flipV="1">
            <a:off x="7733143" y="1324630"/>
            <a:ext cx="2188" cy="24318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7735330" y="3756454"/>
            <a:ext cx="267661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0" name="Group 29"/>
          <p:cNvGrpSpPr>
            <a:grpSpLocks/>
          </p:cNvGrpSpPr>
          <p:nvPr/>
        </p:nvGrpSpPr>
        <p:grpSpPr bwMode="auto">
          <a:xfrm>
            <a:off x="7922741" y="1803572"/>
            <a:ext cx="2489200" cy="2057400"/>
            <a:chOff x="2256" y="2304"/>
            <a:chExt cx="1568" cy="1296"/>
          </a:xfrm>
        </p:grpSpPr>
        <p:sp>
          <p:nvSpPr>
            <p:cNvPr id="21" name="Arc 26"/>
            <p:cNvSpPr>
              <a:spLocks/>
            </p:cNvSpPr>
            <p:nvPr/>
          </p:nvSpPr>
          <p:spPr bwMode="auto">
            <a:xfrm rot="10467059">
              <a:off x="2256" y="2304"/>
              <a:ext cx="1104" cy="120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Text Box 28"/>
            <p:cNvSpPr txBox="1">
              <a:spLocks noChangeArrowheads="1"/>
            </p:cNvSpPr>
            <p:nvPr/>
          </p:nvSpPr>
          <p:spPr bwMode="auto">
            <a:xfrm>
              <a:off x="3440" y="3312"/>
              <a:ext cx="38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T</a:t>
              </a:r>
              <a:r>
                <a:rPr lang="en-US" baseline="-25000"/>
                <a:t>1</a:t>
              </a:r>
            </a:p>
          </p:txBody>
        </p:sp>
      </p:grpSp>
      <p:grpSp>
        <p:nvGrpSpPr>
          <p:cNvPr id="23" name="Group 31"/>
          <p:cNvGrpSpPr>
            <a:grpSpLocks/>
          </p:cNvGrpSpPr>
          <p:nvPr/>
        </p:nvGrpSpPr>
        <p:grpSpPr bwMode="auto">
          <a:xfrm>
            <a:off x="8071021" y="1623885"/>
            <a:ext cx="2590800" cy="2057400"/>
            <a:chOff x="2496" y="2016"/>
            <a:chExt cx="1632" cy="1296"/>
          </a:xfrm>
        </p:grpSpPr>
        <p:sp>
          <p:nvSpPr>
            <p:cNvPr id="24" name="Arc 27"/>
            <p:cNvSpPr>
              <a:spLocks/>
            </p:cNvSpPr>
            <p:nvPr/>
          </p:nvSpPr>
          <p:spPr bwMode="auto">
            <a:xfrm rot="10467059">
              <a:off x="2496" y="2016"/>
              <a:ext cx="1104" cy="120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Text Box 30"/>
            <p:cNvSpPr txBox="1">
              <a:spLocks noChangeArrowheads="1"/>
            </p:cNvSpPr>
            <p:nvPr/>
          </p:nvSpPr>
          <p:spPr bwMode="auto">
            <a:xfrm>
              <a:off x="3744" y="3024"/>
              <a:ext cx="38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T</a:t>
              </a:r>
              <a:r>
                <a:rPr lang="en-US" baseline="-25000"/>
                <a:t>2</a:t>
              </a:r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8349457" y="2370545"/>
            <a:ext cx="10544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&gt; T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496432" y="3609158"/>
            <a:ext cx="3383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7372865" y="1260389"/>
            <a:ext cx="2927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0201063" y="3839990"/>
            <a:ext cx="249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1145059" y="2370545"/>
            <a:ext cx="59641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diễn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thiên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áp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suất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nhiệt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đẳng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nhiệt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145059" y="4467901"/>
            <a:ext cx="75825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tọa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(p, V)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hypecbol</a:t>
            </a:r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.</a:t>
            </a:r>
            <a:endParaRPr lang="en-US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4392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8" grpId="0"/>
      <p:bldP spid="29" grpId="0"/>
      <p:bldP spid="30" grpId="0"/>
      <p:bldP spid="31" grpId="0"/>
      <p:bldP spid="32" grpId="0"/>
      <p:bldP spid="3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Lý do không nên bơm lốp xe đạp thật căng vào mùa hè - KhoaHoc.tv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135" y="609600"/>
            <a:ext cx="4553486" cy="4833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890053" y="2241611"/>
            <a:ext cx="4168346" cy="1569660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lốp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đạp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bơm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căng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ngoài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nắng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lâu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nổ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Left Arrow 6"/>
          <p:cNvSpPr/>
          <p:nvPr/>
        </p:nvSpPr>
        <p:spPr>
          <a:xfrm rot="18972789">
            <a:off x="5051474" y="2958529"/>
            <a:ext cx="676220" cy="99677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271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3"/>
          <p:cNvSpPr txBox="1">
            <a:spLocks noChangeArrowheads="1"/>
          </p:cNvSpPr>
          <p:nvPr/>
        </p:nvSpPr>
        <p:spPr bwMode="auto">
          <a:xfrm>
            <a:off x="2743200" y="1219200"/>
            <a:ext cx="7043738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3000" b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TẠM BIỆT CÁC EM VÀ HẸN GẶP LẠI</a:t>
            </a:r>
          </a:p>
        </p:txBody>
      </p:sp>
    </p:spTree>
    <p:extLst>
      <p:ext uri="{BB962C8B-B14F-4D97-AF65-F5344CB8AC3E}">
        <p14:creationId xmlns:p14="http://schemas.microsoft.com/office/powerpoint/2010/main" val="4033990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538</TotalTime>
  <Words>603</Words>
  <Application>Microsoft Office PowerPoint</Application>
  <PresentationFormat>Widescreen</PresentationFormat>
  <Paragraphs>94</Paragraphs>
  <Slides>9</Slides>
  <Notes>1</Notes>
  <HiddenSlides>1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Arial</vt:lpstr>
      <vt:lpstr>Calibri</vt:lpstr>
      <vt:lpstr>Calibri Light</vt:lpstr>
      <vt:lpstr>Cambria Math</vt:lpstr>
      <vt:lpstr>Century Gothic</vt:lpstr>
      <vt:lpstr>Times New Roman</vt:lpstr>
      <vt:lpstr>Wingdings 3</vt:lpstr>
      <vt:lpstr>Office Theme</vt:lpstr>
      <vt:lpstr>Wisp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DELL-PC</dc:creator>
  <cp:lastModifiedBy>thanhgiadinh123@outlook.com</cp:lastModifiedBy>
  <cp:revision>62</cp:revision>
  <dcterms:created xsi:type="dcterms:W3CDTF">2020-04-22T08:06:26Z</dcterms:created>
  <dcterms:modified xsi:type="dcterms:W3CDTF">2021-02-16T13:53:18Z</dcterms:modified>
</cp:coreProperties>
</file>